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64" r:id="rId5"/>
    <p:sldId id="319" r:id="rId6"/>
    <p:sldId id="318" r:id="rId7"/>
    <p:sldId id="313" r:id="rId8"/>
    <p:sldId id="314" r:id="rId9"/>
    <p:sldId id="315" r:id="rId10"/>
    <p:sldId id="316" r:id="rId11"/>
    <p:sldId id="328" r:id="rId12"/>
    <p:sldId id="331" r:id="rId13"/>
    <p:sldId id="320" r:id="rId14"/>
    <p:sldId id="330" r:id="rId15"/>
    <p:sldId id="332" r:id="rId16"/>
    <p:sldId id="321" r:id="rId17"/>
    <p:sldId id="323" r:id="rId18"/>
    <p:sldId id="334" r:id="rId19"/>
    <p:sldId id="333" r:id="rId20"/>
    <p:sldId id="335" r:id="rId21"/>
    <p:sldId id="324" r:id="rId22"/>
    <p:sldId id="336" r:id="rId23"/>
    <p:sldId id="32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7" d="100"/>
          <a:sy n="77" d="100"/>
        </p:scale>
        <p:origin x="83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73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675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817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4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279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047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566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342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966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85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85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5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19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071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576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81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61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96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2.png"/><Relationship Id="rId2" Type="http://schemas.microsoft.com/office/2007/relationships/media" Target="../media/media3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0" y="2247089"/>
            <a:ext cx="8649738" cy="1588667"/>
          </a:xfrm>
        </p:spPr>
        <p:txBody>
          <a:bodyPr>
            <a:normAutofit/>
          </a:bodyPr>
          <a:lstStyle/>
          <a:p>
            <a:r>
              <a:rPr lang="en-US" sz="6800" dirty="0"/>
              <a:t>Git </a:t>
            </a:r>
            <a:r>
              <a:rPr lang="en-US" dirty="0"/>
              <a:t>&amp; GitHub</a:t>
            </a:r>
            <a:endParaRPr lang="en-US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080" y="4499191"/>
            <a:ext cx="8652788" cy="89800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Mike Maycock, GRETB</a:t>
            </a:r>
          </a:p>
          <a:p>
            <a:pPr>
              <a:spcAft>
                <a:spcPts val="600"/>
              </a:spcAft>
            </a:pPr>
            <a:r>
              <a:rPr lang="en-US" sz="1800" i="1" dirty="0"/>
              <a:t>michael.maycock@gretb.ie</a:t>
            </a: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E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47FE01E-D40C-E6E8-EFE9-41088EAE72AD}"/>
              </a:ext>
            </a:extLst>
          </p:cNvPr>
          <p:cNvSpPr txBox="1">
            <a:spLocks/>
          </p:cNvSpPr>
          <p:nvPr/>
        </p:nvSpPr>
        <p:spPr>
          <a:xfrm>
            <a:off x="1250224" y="1460900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E" sz="3200" b="1" dirty="0"/>
              <a:t>When finished programming;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1C85BE-9E29-3EE8-4051-6223A266B5B8}"/>
              </a:ext>
            </a:extLst>
          </p:cNvPr>
          <p:cNvSpPr txBox="1">
            <a:spLocks/>
          </p:cNvSpPr>
          <p:nvPr/>
        </p:nvSpPr>
        <p:spPr>
          <a:xfrm>
            <a:off x="1900973" y="2728863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/>
              <a:t>Type </a:t>
            </a:r>
            <a:r>
              <a:rPr lang="en-IE" sz="3200" b="1" dirty="0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IE" sz="3200" b="1" dirty="0"/>
              <a:t> commands into the terminal;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797E45-9DC5-BF41-1B86-DBE1CCD5CAF8}"/>
              </a:ext>
            </a:extLst>
          </p:cNvPr>
          <p:cNvSpPr txBox="1">
            <a:spLocks/>
          </p:cNvSpPr>
          <p:nvPr/>
        </p:nvSpPr>
        <p:spPr>
          <a:xfrm>
            <a:off x="2551722" y="3368281"/>
            <a:ext cx="9040803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  <a:r>
              <a:rPr lang="en-IE" sz="3200" b="1" dirty="0"/>
              <a:t> – </a:t>
            </a:r>
            <a:r>
              <a:rPr lang="en-IE" sz="2400" b="1" dirty="0"/>
              <a:t>Add modified program to staging area</a:t>
            </a:r>
            <a:endParaRPr lang="en-IE" sz="26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FB117D-E93D-08A6-677C-2B98E230AB0A}"/>
              </a:ext>
            </a:extLst>
          </p:cNvPr>
          <p:cNvSpPr txBox="1">
            <a:spLocks/>
          </p:cNvSpPr>
          <p:nvPr/>
        </p:nvSpPr>
        <p:spPr>
          <a:xfrm>
            <a:off x="2551722" y="3887682"/>
            <a:ext cx="8587407" cy="1085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  <a:r>
              <a:rPr lang="en-IE" sz="3200" b="1" dirty="0"/>
              <a:t>  - </a:t>
            </a:r>
            <a:r>
              <a:rPr lang="en-IE" sz="2400" b="1" dirty="0"/>
              <a:t>Commit changes in staging area</a:t>
            </a:r>
            <a:r>
              <a:rPr lang="en-IE" sz="3200" b="1" dirty="0"/>
              <a:t>	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FA41A5-0BD6-89D3-0071-4582CBA408FF}"/>
              </a:ext>
            </a:extLst>
          </p:cNvPr>
          <p:cNvSpPr txBox="1">
            <a:spLocks/>
          </p:cNvSpPr>
          <p:nvPr/>
        </p:nvSpPr>
        <p:spPr>
          <a:xfrm>
            <a:off x="2551722" y="4581405"/>
            <a:ext cx="8142050" cy="95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  <a:r>
              <a:rPr lang="en-IE" sz="3000" b="1" dirty="0"/>
              <a:t> – </a:t>
            </a:r>
            <a:r>
              <a:rPr lang="en-IE" sz="2400" b="1" dirty="0"/>
              <a:t>Push program back to GitHub website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8816B0-8520-9619-351B-9991DC35EF7B}"/>
              </a:ext>
            </a:extLst>
          </p:cNvPr>
          <p:cNvSpPr txBox="1">
            <a:spLocks/>
          </p:cNvSpPr>
          <p:nvPr/>
        </p:nvSpPr>
        <p:spPr>
          <a:xfrm>
            <a:off x="1250224" y="503349"/>
            <a:ext cx="9691552" cy="10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sz="3600" b="1" dirty="0"/>
              <a:t>How to use Git in VS Code…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E3B10DA-6025-1D64-F724-95BC94B3358B}"/>
              </a:ext>
            </a:extLst>
          </p:cNvPr>
          <p:cNvSpPr txBox="1">
            <a:spLocks/>
          </p:cNvSpPr>
          <p:nvPr/>
        </p:nvSpPr>
        <p:spPr>
          <a:xfrm>
            <a:off x="1235350" y="2100318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/>
              <a:t>Open a new terminal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882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DB71423-3169-0402-2F45-6A462E17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519113"/>
            <a:ext cx="11410950" cy="8620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AABDED-37AD-27DA-03EC-807524326C2E}"/>
              </a:ext>
            </a:extLst>
          </p:cNvPr>
          <p:cNvSpPr txBox="1">
            <a:spLocks/>
          </p:cNvSpPr>
          <p:nvPr/>
        </p:nvSpPr>
        <p:spPr>
          <a:xfrm>
            <a:off x="559490" y="2301529"/>
            <a:ext cx="11410950" cy="134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b="1" dirty="0"/>
              <a:t>Quick 1 minute demonstration video…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1958"/>
      </p:ext>
    </p:extLst>
  </p:cSld>
  <p:clrMapOvr>
    <a:masterClrMapping/>
  </p:clrMapOvr>
  <p:extLst>
    <p:ext uri="{E180D4A7-C9FB-4DFB-919C-405C955672EB}">
      <p14:showEvtLst xmlns:p14="http://schemas.microsoft.com/office/powerpoint/2010/main">
        <p14:playEvt time="1726" objId="2"/>
        <p14:stopEvt time="65783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DB71423-3169-0402-2F45-6A462E17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519113"/>
            <a:ext cx="11410950" cy="8620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pic>
        <p:nvPicPr>
          <p:cNvPr id="2" name="SecondPPVideo">
            <a:hlinkClick r:id="" action="ppaction://media"/>
            <a:extLst>
              <a:ext uri="{FF2B5EF4-FFF2-40B4-BE49-F238E27FC236}">
                <a16:creationId xmlns:a16="http://schemas.microsoft.com/office/drawing/2014/main" id="{450D14D7-194D-5617-8D13-BDD7DA912D5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0954" y="1381125"/>
            <a:ext cx="8547169" cy="4801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235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26" objId="2"/>
        <p14:stopEvt time="65783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518330"/>
            <a:ext cx="11410544" cy="86299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522051" y="1142650"/>
            <a:ext cx="11267872" cy="10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sz="3600" b="1" dirty="0"/>
              <a:t>Branches &amp; Branching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7FE01E-D40C-E6E8-EFE9-41088EAE72AD}"/>
              </a:ext>
            </a:extLst>
          </p:cNvPr>
          <p:cNvSpPr txBox="1">
            <a:spLocks/>
          </p:cNvSpPr>
          <p:nvPr/>
        </p:nvSpPr>
        <p:spPr>
          <a:xfrm>
            <a:off x="1094581" y="1931086"/>
            <a:ext cx="10002837" cy="1007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E" sz="3200" b="1" i="1" dirty="0">
                <a:solidFill>
                  <a:schemeClr val="tx1"/>
                </a:solidFill>
              </a:rPr>
              <a:t>Un-technically</a:t>
            </a:r>
            <a:r>
              <a:rPr lang="en-IE" sz="3200" b="1" dirty="0">
                <a:solidFill>
                  <a:schemeClr val="tx1"/>
                </a:solidFill>
              </a:rPr>
              <a:t>, a branch is basically a copy of an existing repository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1C85BE-9E29-3EE8-4051-6223A266B5B8}"/>
              </a:ext>
            </a:extLst>
          </p:cNvPr>
          <p:cNvSpPr txBox="1">
            <a:spLocks/>
          </p:cNvSpPr>
          <p:nvPr/>
        </p:nvSpPr>
        <p:spPr>
          <a:xfrm>
            <a:off x="1094581" y="2863573"/>
            <a:ext cx="10002837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/>
              <a:t>With branches, we can;</a:t>
            </a:r>
            <a:endParaRPr lang="en-IE" sz="3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797E45-9DC5-BF41-1B86-DBE1CCD5CAF8}"/>
              </a:ext>
            </a:extLst>
          </p:cNvPr>
          <p:cNvSpPr txBox="1">
            <a:spLocks/>
          </p:cNvSpPr>
          <p:nvPr/>
        </p:nvSpPr>
        <p:spPr>
          <a:xfrm>
            <a:off x="2443053" y="3682095"/>
            <a:ext cx="8884385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/>
              <a:t>Create a new local branch of a repository</a:t>
            </a:r>
            <a:endParaRPr lang="en-I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30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FB117D-E93D-08A6-677C-2B98E230AB0A}"/>
              </a:ext>
            </a:extLst>
          </p:cNvPr>
          <p:cNvSpPr txBox="1">
            <a:spLocks/>
          </p:cNvSpPr>
          <p:nvPr/>
        </p:nvSpPr>
        <p:spPr>
          <a:xfrm>
            <a:off x="2443053" y="4030562"/>
            <a:ext cx="8736355" cy="893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E" sz="2800" b="1" dirty="0"/>
              <a:t>Work on programs in the local branch</a:t>
            </a:r>
            <a:endParaRPr lang="en-IE" sz="30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60CCCA-5474-08E9-6BE0-2B2F7E518565}"/>
              </a:ext>
            </a:extLst>
          </p:cNvPr>
          <p:cNvSpPr txBox="1">
            <a:spLocks/>
          </p:cNvSpPr>
          <p:nvPr/>
        </p:nvSpPr>
        <p:spPr>
          <a:xfrm>
            <a:off x="2443053" y="4875819"/>
            <a:ext cx="8884385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E" sz="2800" b="1" dirty="0"/>
              <a:t>Merge the changes in the local branch back into the main branch (on GitHub)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6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518330"/>
            <a:ext cx="11410544" cy="86299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522051" y="1142650"/>
            <a:ext cx="11267872" cy="10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sz="3600" b="1" dirty="0"/>
              <a:t>Branches &amp; Branching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7FE01E-D40C-E6E8-EFE9-41088EAE72AD}"/>
              </a:ext>
            </a:extLst>
          </p:cNvPr>
          <p:cNvSpPr txBox="1">
            <a:spLocks/>
          </p:cNvSpPr>
          <p:nvPr/>
        </p:nvSpPr>
        <p:spPr>
          <a:xfrm>
            <a:off x="1378524" y="2243420"/>
            <a:ext cx="10002837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>
                <a:solidFill>
                  <a:schemeClr val="tx1"/>
                </a:solidFill>
              </a:rPr>
              <a:t>Branches allow us to;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1C85BE-9E29-3EE8-4051-6223A266B5B8}"/>
              </a:ext>
            </a:extLst>
          </p:cNvPr>
          <p:cNvSpPr txBox="1">
            <a:spLocks/>
          </p:cNvSpPr>
          <p:nvPr/>
        </p:nvSpPr>
        <p:spPr>
          <a:xfrm>
            <a:off x="2189164" y="2997501"/>
            <a:ext cx="9085194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/>
              <a:t>Work collaboratively</a:t>
            </a:r>
            <a:endParaRPr lang="en-IE" sz="3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797E45-9DC5-BF41-1B86-DBE1CCD5CAF8}"/>
              </a:ext>
            </a:extLst>
          </p:cNvPr>
          <p:cNvSpPr txBox="1">
            <a:spLocks/>
          </p:cNvSpPr>
          <p:nvPr/>
        </p:nvSpPr>
        <p:spPr>
          <a:xfrm>
            <a:off x="2189163" y="3763947"/>
            <a:ext cx="9085194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/>
              <a:t>Create different versions of an application</a:t>
            </a:r>
            <a:endParaRPr lang="en-IE" sz="3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29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518330"/>
            <a:ext cx="11410544" cy="86299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522051" y="1142650"/>
            <a:ext cx="11267872" cy="10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sz="3600" b="1" dirty="0"/>
              <a:t>Branches &amp; Branching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CBBF7-7497-B511-DD15-B8F3E321B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46" y="2005648"/>
            <a:ext cx="9683082" cy="3709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041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518330"/>
            <a:ext cx="11410544" cy="86299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522051" y="1142650"/>
            <a:ext cx="11267872" cy="10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sz="3600" b="1" dirty="0"/>
              <a:t>Commits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B3675F-A166-F7AE-3000-4C38D5EB18DF}"/>
              </a:ext>
            </a:extLst>
          </p:cNvPr>
          <p:cNvSpPr txBox="1">
            <a:spLocks/>
          </p:cNvSpPr>
          <p:nvPr/>
        </p:nvSpPr>
        <p:spPr>
          <a:xfrm>
            <a:off x="1094581" y="2149826"/>
            <a:ext cx="10002837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000" b="1" dirty="0"/>
              <a:t>A “commit” is like  a photo album</a:t>
            </a:r>
            <a:endParaRPr lang="en-IE" sz="3000" b="1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EA25FD-4F82-0F3B-5991-0CC2E63F6EA2}"/>
              </a:ext>
            </a:extLst>
          </p:cNvPr>
          <p:cNvSpPr txBox="1">
            <a:spLocks/>
          </p:cNvSpPr>
          <p:nvPr/>
        </p:nvSpPr>
        <p:spPr>
          <a:xfrm>
            <a:off x="1094580" y="3012824"/>
            <a:ext cx="10002837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000" b="1" dirty="0"/>
              <a:t>It stores a copy of all programs that were “committed”</a:t>
            </a:r>
            <a:endParaRPr lang="en-IE" sz="3000" b="1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E592DA-1DF2-171D-E6A1-4001BC9D9490}"/>
              </a:ext>
            </a:extLst>
          </p:cNvPr>
          <p:cNvSpPr txBox="1">
            <a:spLocks/>
          </p:cNvSpPr>
          <p:nvPr/>
        </p:nvSpPr>
        <p:spPr>
          <a:xfrm>
            <a:off x="1154568" y="3875822"/>
            <a:ext cx="10002837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000" b="1" dirty="0"/>
              <a:t>We can view and/or roll back to previous commits if needs be</a:t>
            </a:r>
            <a:endParaRPr lang="en-IE" sz="30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76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0698E-7870-1ADD-B210-2C017D816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60" y="2103438"/>
            <a:ext cx="9746879" cy="384968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A4C22F2-599F-700A-98F2-7A964B0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36989"/>
            <a:ext cx="10058400" cy="11096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6A75D9-C5C0-721E-A9F8-855CC0D4C806}"/>
              </a:ext>
            </a:extLst>
          </p:cNvPr>
          <p:cNvSpPr txBox="1">
            <a:spLocks/>
          </p:cNvSpPr>
          <p:nvPr/>
        </p:nvSpPr>
        <p:spPr>
          <a:xfrm>
            <a:off x="522051" y="1331842"/>
            <a:ext cx="11267872" cy="817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sz="3600" b="1" dirty="0"/>
              <a:t>Commits</a:t>
            </a:r>
          </a:p>
        </p:txBody>
      </p:sp>
    </p:spTree>
    <p:extLst>
      <p:ext uri="{BB962C8B-B14F-4D97-AF65-F5344CB8AC3E}">
        <p14:creationId xmlns:p14="http://schemas.microsoft.com/office/powerpoint/2010/main" val="2375870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518330"/>
            <a:ext cx="11410544" cy="86299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522051" y="1142650"/>
            <a:ext cx="11267872" cy="10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sz="3600" b="1" dirty="0"/>
              <a:t>Other Git Commands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7FE01E-D40C-E6E8-EFE9-41088EAE72AD}"/>
              </a:ext>
            </a:extLst>
          </p:cNvPr>
          <p:cNvSpPr txBox="1">
            <a:spLocks/>
          </p:cNvSpPr>
          <p:nvPr/>
        </p:nvSpPr>
        <p:spPr>
          <a:xfrm>
            <a:off x="1339614" y="1986206"/>
            <a:ext cx="10002837" cy="1193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diff</a:t>
            </a:r>
            <a:r>
              <a:rPr lang="en-GB" sz="2600" b="1" dirty="0">
                <a:solidFill>
                  <a:schemeClr val="tx1"/>
                </a:solidFill>
              </a:rPr>
              <a:t> allows us to see the differences between two versions of a program</a:t>
            </a:r>
            <a:endParaRPr lang="en-IE" sz="2600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1C85BE-9E29-3EE8-4051-6223A266B5B8}"/>
              </a:ext>
            </a:extLst>
          </p:cNvPr>
          <p:cNvSpPr txBox="1">
            <a:spLocks/>
          </p:cNvSpPr>
          <p:nvPr/>
        </p:nvSpPr>
        <p:spPr>
          <a:xfrm>
            <a:off x="1339608" y="3082396"/>
            <a:ext cx="10002837" cy="717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log</a:t>
            </a:r>
            <a:r>
              <a:rPr lang="en-GB" sz="2600" b="1" dirty="0"/>
              <a:t> allows us see the history of the commits of a branch</a:t>
            </a:r>
            <a:endParaRPr lang="en-IE" sz="26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797E45-9DC5-BF41-1B86-DBE1CCD5CAF8}"/>
              </a:ext>
            </a:extLst>
          </p:cNvPr>
          <p:cNvSpPr txBox="1">
            <a:spLocks/>
          </p:cNvSpPr>
          <p:nvPr/>
        </p:nvSpPr>
        <p:spPr>
          <a:xfrm>
            <a:off x="1339608" y="3894693"/>
            <a:ext cx="10002837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</a:t>
            </a:r>
            <a:r>
              <a:rPr lang="en-IE" sz="2600" b="1" dirty="0"/>
              <a:t>allows  us to view a previously committed version of a program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FB117D-E93D-08A6-677C-2B98E230AB0A}"/>
              </a:ext>
            </a:extLst>
          </p:cNvPr>
          <p:cNvSpPr txBox="1">
            <a:spLocks/>
          </p:cNvSpPr>
          <p:nvPr/>
        </p:nvSpPr>
        <p:spPr>
          <a:xfrm>
            <a:off x="1339608" y="4668040"/>
            <a:ext cx="983617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switch </a:t>
            </a:r>
            <a:r>
              <a:rPr lang="en-IE" sz="2600" b="1" dirty="0"/>
              <a:t>allows us to switch between branches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86830A-C765-CE14-DA3B-1DE62F01AE05}"/>
              </a:ext>
            </a:extLst>
          </p:cNvPr>
          <p:cNvSpPr txBox="1">
            <a:spLocks/>
          </p:cNvSpPr>
          <p:nvPr/>
        </p:nvSpPr>
        <p:spPr>
          <a:xfrm>
            <a:off x="1339608" y="5372275"/>
            <a:ext cx="9836172" cy="686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restore </a:t>
            </a:r>
            <a:r>
              <a:rPr lang="en-IE" sz="2600" b="1" dirty="0"/>
              <a:t>allows us to undo changes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43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1527796" y="1626337"/>
            <a:ext cx="9114183" cy="2379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600" b="1" dirty="0"/>
              <a:t>I have shared a series </a:t>
            </a:r>
            <a:r>
              <a:rPr lang="en-IE" sz="2600" b="1"/>
              <a:t>of videos.</a:t>
            </a:r>
            <a:endParaRPr lang="en-IE" sz="26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600" b="1" dirty="0"/>
              <a:t>Feel free to ask Jane for access.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B71423-3169-0402-2F45-6A462E17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519113"/>
            <a:ext cx="11410950" cy="8620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Videos…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607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1334327" y="1526947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/>
              <a:t>Mike Maycock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FA0AB0-5E18-B922-1741-C92FB57B189D}"/>
              </a:ext>
            </a:extLst>
          </p:cNvPr>
          <p:cNvSpPr txBox="1">
            <a:spLocks/>
          </p:cNvSpPr>
          <p:nvPr/>
        </p:nvSpPr>
        <p:spPr>
          <a:xfrm>
            <a:off x="1334327" y="2816540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/>
              <a:t>“Git” is the commands we use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B71423-3169-0402-2F45-6A462E17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519113"/>
            <a:ext cx="11410950" cy="8620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CE3072-5D81-67BB-E729-7587F4CC15E0}"/>
              </a:ext>
            </a:extLst>
          </p:cNvPr>
          <p:cNvSpPr txBox="1">
            <a:spLocks/>
          </p:cNvSpPr>
          <p:nvPr/>
        </p:nvSpPr>
        <p:spPr>
          <a:xfrm>
            <a:off x="1334327" y="4727555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0000"/>
              </a:lnSpc>
              <a:buFont typeface="Arial" panose="020B0604020202020204" pitchFamily="34" charset="0"/>
              <a:buChar char="•"/>
            </a:pPr>
            <a:r>
              <a:rPr lang="en-IE" sz="3200" b="1" dirty="0"/>
              <a:t>Git can be used with Visual Studio</a:t>
            </a:r>
          </a:p>
          <a:p>
            <a:pPr>
              <a:lnSpc>
                <a:spcPct val="100000"/>
              </a:lnSpc>
            </a:pPr>
            <a:r>
              <a:rPr lang="en-IE" sz="3200" b="1" dirty="0"/>
              <a:t>     and Visual Studio Code</a:t>
            </a:r>
          </a:p>
        </p:txBody>
      </p:sp>
      <p:pic>
        <p:nvPicPr>
          <p:cNvPr id="5" name="Picture 4" descr="A person sticking his tongue out&#10;&#10;Description automatically generated">
            <a:extLst>
              <a:ext uri="{FF2B5EF4-FFF2-40B4-BE49-F238E27FC236}">
                <a16:creationId xmlns:a16="http://schemas.microsoft.com/office/drawing/2014/main" id="{C8BF2650-4DC2-0F6A-4E73-1AAB21C4EF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6428582" y="2720155"/>
            <a:ext cx="5283005" cy="3522003"/>
          </a:xfrm>
          <a:prstGeom prst="rect">
            <a:avLst/>
          </a:prstGeom>
          <a:effectLst>
            <a:glow>
              <a:schemeClr val="accent1"/>
            </a:glow>
            <a:outerShdw dist="127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D7636C0-E12B-9D40-858B-904E35E2961E}"/>
              </a:ext>
            </a:extLst>
          </p:cNvPr>
          <p:cNvSpPr txBox="1">
            <a:spLocks/>
          </p:cNvSpPr>
          <p:nvPr/>
        </p:nvSpPr>
        <p:spPr>
          <a:xfrm>
            <a:off x="1334327" y="2188959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/>
              <a:t>Overview of Git &amp; GitHub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98ACB7-BE9C-D206-BF90-D363FA555531}"/>
              </a:ext>
            </a:extLst>
          </p:cNvPr>
          <p:cNvSpPr txBox="1">
            <a:spLocks/>
          </p:cNvSpPr>
          <p:nvPr/>
        </p:nvSpPr>
        <p:spPr>
          <a:xfrm>
            <a:off x="1334327" y="3644451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/>
              <a:t>“GitHub” is the website where we</a:t>
            </a:r>
          </a:p>
          <a:p>
            <a:r>
              <a:rPr lang="en-IE" sz="3200" b="1" dirty="0"/>
              <a:t>     store stuff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597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  <p:bldP spid="6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204040303010108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204040303010108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2800" i="1" dirty="0"/>
              <a:t>michael.maycock@gretb.ie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20404030301010803"/>
              <a:ea typeface="+mn-ea"/>
              <a:cs typeface="+mn-cs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130F013-C6BE-EB3D-DC7C-DB082BFC01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957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518330"/>
            <a:ext cx="11410544" cy="86299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13BED4-CD93-C349-26CF-E0137920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946" y="2005648"/>
            <a:ext cx="7164000" cy="4086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522051" y="1142650"/>
            <a:ext cx="11267872" cy="10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sz="3600" b="1" dirty="0"/>
              <a:t>Step 1 – Download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72598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518330"/>
            <a:ext cx="11410544" cy="86299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522051" y="1142650"/>
            <a:ext cx="11267872" cy="10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sz="3600" b="1" dirty="0"/>
              <a:t>Step 2 – Download git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92A56-1834-28CC-BB90-6159EED6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14" y="2005648"/>
            <a:ext cx="6834874" cy="40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297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518330"/>
            <a:ext cx="11410544" cy="86299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522051" y="1142650"/>
            <a:ext cx="11267872" cy="10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sz="3600" b="1" dirty="0"/>
              <a:t>Step 3 – Create a GitHub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85E8A-64A2-C660-29AD-F245D012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10" y="2149826"/>
            <a:ext cx="7509754" cy="3835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177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9" y="518330"/>
            <a:ext cx="11410544" cy="86299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522051" y="1142650"/>
            <a:ext cx="11267872" cy="1007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sz="3600" b="1" dirty="0"/>
              <a:t>Step 4 – Download GitHub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F6444-0D11-F70D-054B-8A89153D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93" y="2149826"/>
            <a:ext cx="2056387" cy="3290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205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21D63-0DF4-7AEA-12BC-93E5AE08CEDF}"/>
              </a:ext>
            </a:extLst>
          </p:cNvPr>
          <p:cNvSpPr txBox="1">
            <a:spLocks/>
          </p:cNvSpPr>
          <p:nvPr/>
        </p:nvSpPr>
        <p:spPr>
          <a:xfrm>
            <a:off x="1378525" y="2243420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/>
              <a:t>Create (or access) an online GitHub repository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FA0AB0-5E18-B922-1741-C92FB57B189D}"/>
              </a:ext>
            </a:extLst>
          </p:cNvPr>
          <p:cNvSpPr txBox="1">
            <a:spLocks/>
          </p:cNvSpPr>
          <p:nvPr/>
        </p:nvSpPr>
        <p:spPr>
          <a:xfrm>
            <a:off x="1378525" y="2944672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/>
              <a:t>Copy the URL </a:t>
            </a:r>
            <a:r>
              <a:rPr lang="en-IE" sz="3200" b="1"/>
              <a:t>of the </a:t>
            </a:r>
            <a:r>
              <a:rPr lang="en-IE" sz="3200" b="1" dirty="0"/>
              <a:t>repository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D05E54-B4DB-097D-18C2-CFB383862826}"/>
              </a:ext>
            </a:extLst>
          </p:cNvPr>
          <p:cNvSpPr txBox="1">
            <a:spLocks/>
          </p:cNvSpPr>
          <p:nvPr/>
        </p:nvSpPr>
        <p:spPr>
          <a:xfrm>
            <a:off x="1378525" y="3781309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/>
              <a:t>Paste the link into GitHub Desktop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B5216-C36E-5D40-52FC-22A0FBCBE457}"/>
              </a:ext>
            </a:extLst>
          </p:cNvPr>
          <p:cNvSpPr txBox="1">
            <a:spLocks/>
          </p:cNvSpPr>
          <p:nvPr/>
        </p:nvSpPr>
        <p:spPr>
          <a:xfrm>
            <a:off x="1378525" y="4644307"/>
            <a:ext cx="9691552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b="1" dirty="0"/>
              <a:t>GitHub Desktop opens the repository in VS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20BE3C-DD61-73AD-9837-1E817731A10B}"/>
              </a:ext>
            </a:extLst>
          </p:cNvPr>
          <p:cNvSpPr txBox="1">
            <a:spLocks/>
          </p:cNvSpPr>
          <p:nvPr/>
        </p:nvSpPr>
        <p:spPr>
          <a:xfrm>
            <a:off x="522491" y="1650319"/>
            <a:ext cx="11410544" cy="862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E" sz="3600" b="1" dirty="0"/>
              <a:t>How GitHub Works…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B71423-3169-0402-2F45-6A462E17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519113"/>
            <a:ext cx="11410950" cy="8620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105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DB71423-3169-0402-2F45-6A462E17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519113"/>
            <a:ext cx="11410950" cy="8620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AABDED-37AD-27DA-03EC-807524326C2E}"/>
              </a:ext>
            </a:extLst>
          </p:cNvPr>
          <p:cNvSpPr txBox="1">
            <a:spLocks/>
          </p:cNvSpPr>
          <p:nvPr/>
        </p:nvSpPr>
        <p:spPr>
          <a:xfrm>
            <a:off x="559490" y="2301529"/>
            <a:ext cx="11410950" cy="134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IE" b="1" dirty="0"/>
              <a:t>Quick 1 minute demonstration video…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045506"/>
      </p:ext>
    </p:extLst>
  </p:cSld>
  <p:clrMapOvr>
    <a:masterClrMapping/>
  </p:clrMapOvr>
  <p:extLst>
    <p:ext uri="{E180D4A7-C9FB-4DFB-919C-405C955672EB}">
      <p14:showEvtLst xmlns:p14="http://schemas.microsoft.com/office/powerpoint/2010/main">
        <p14:playEvt time="1864" objId="9"/>
        <p14:stopEvt time="71913" objId="9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DB71423-3169-0402-2F45-6A462E17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519113"/>
            <a:ext cx="11410950" cy="8620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Git &amp; GitHub</a:t>
            </a:r>
          </a:p>
        </p:txBody>
      </p:sp>
      <p:pic>
        <p:nvPicPr>
          <p:cNvPr id="2" name="gitVidForPP">
            <a:hlinkClick r:id="" action="ppaction://media"/>
            <a:extLst>
              <a:ext uri="{FF2B5EF4-FFF2-40B4-BE49-F238E27FC236}">
                <a16:creationId xmlns:a16="http://schemas.microsoft.com/office/drawing/2014/main" id="{90ECDF23-86BE-6630-7B29-8419719AA26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7206" y="519113"/>
            <a:ext cx="9827177" cy="55210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631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64" objId="9"/>
        <p14:stopEvt time="71913" objId="9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4|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.3|4.4|4.8|2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4|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1|2.3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6|1.6|1.5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7|2.1|2.4|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1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{64BB8EF7-89C8-46F5-8388-82D584F5C59C}tf11531919_win32</Template>
  <TotalTime>522</TotalTime>
  <Words>430</Words>
  <Application>Microsoft Office PowerPoint</Application>
  <PresentationFormat>Widescreen</PresentationFormat>
  <Paragraphs>90</Paragraphs>
  <Slides>20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Next LT Pro</vt:lpstr>
      <vt:lpstr>Avenir Next LT Pro Light</vt:lpstr>
      <vt:lpstr>Calibri</vt:lpstr>
      <vt:lpstr>Courier New</vt:lpstr>
      <vt:lpstr>Garamond</vt:lpstr>
      <vt:lpstr>SavonVTI</vt:lpstr>
      <vt:lpstr>Git &amp; GitHub</vt:lpstr>
      <vt:lpstr>Introduction</vt:lpstr>
      <vt:lpstr>Git &amp; GitHub</vt:lpstr>
      <vt:lpstr>Git &amp; GitHub</vt:lpstr>
      <vt:lpstr>Git &amp; GitHub</vt:lpstr>
      <vt:lpstr>Git &amp; GitHub</vt:lpstr>
      <vt:lpstr>Git &amp; GitHub</vt:lpstr>
      <vt:lpstr>Git &amp; GitHub</vt:lpstr>
      <vt:lpstr>Git &amp; GitHub</vt:lpstr>
      <vt:lpstr>PowerPoint Presentation</vt:lpstr>
      <vt:lpstr>Git &amp; GitHub</vt:lpstr>
      <vt:lpstr>Git &amp; GitHub</vt:lpstr>
      <vt:lpstr>Git &amp; GitHub</vt:lpstr>
      <vt:lpstr>Git &amp; GitHub</vt:lpstr>
      <vt:lpstr>Git &amp; GitHub</vt:lpstr>
      <vt:lpstr>Git &amp; GitHub</vt:lpstr>
      <vt:lpstr>Git &amp; GitHub</vt:lpstr>
      <vt:lpstr>Git &amp; GitHub</vt:lpstr>
      <vt:lpstr>Videos…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</dc:title>
  <dc:creator>Michael Maycock</dc:creator>
  <cp:lastModifiedBy>Michael Maycock</cp:lastModifiedBy>
  <cp:revision>75</cp:revision>
  <dcterms:created xsi:type="dcterms:W3CDTF">2024-05-21T14:39:42Z</dcterms:created>
  <dcterms:modified xsi:type="dcterms:W3CDTF">2024-09-03T10:04:15Z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